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71" r:id="rId4"/>
    <p:sldId id="259" r:id="rId5"/>
    <p:sldId id="261" r:id="rId6"/>
    <p:sldId id="262" r:id="rId7"/>
    <p:sldId id="263" r:id="rId8"/>
    <p:sldId id="264" r:id="rId9"/>
    <p:sldId id="265"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6">
          <p15:clr>
            <a:srgbClr val="A4A3A4"/>
          </p15:clr>
        </p15:guide>
        <p15:guide id="2" orient="horz" pos="3884">
          <p15:clr>
            <a:srgbClr val="A4A3A4"/>
          </p15:clr>
        </p15:guide>
        <p15:guide id="3" pos="2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p:cViewPr varScale="1">
        <p:scale>
          <a:sx n="67" d="100"/>
          <a:sy n="67" d="100"/>
        </p:scale>
        <p:origin x="1280" y="44"/>
      </p:cViewPr>
      <p:guideLst>
        <p:guide orient="horz" pos="4156"/>
        <p:guide orient="horz" pos="3884"/>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7046D77-7A3F-4FA9-AC92-709AED4FB5F6}" type="datetimeFigureOut">
              <a:rPr lang="sv-SE" smtClean="0"/>
              <a:pPr/>
              <a:t>2021-08-20</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E5D709F-E256-4A36-B43A-C2969BEDD107}" type="slidenum">
              <a:rPr lang="sv-SE" smtClean="0"/>
              <a:pPr/>
              <a:t>‹#›</a:t>
            </a:fld>
            <a:endParaRPr lang="sv-SE"/>
          </a:p>
        </p:txBody>
      </p:sp>
    </p:spTree>
    <p:extLst>
      <p:ext uri="{BB962C8B-B14F-4D97-AF65-F5344CB8AC3E}">
        <p14:creationId xmlns:p14="http://schemas.microsoft.com/office/powerpoint/2010/main" val="13309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CE5D709F-E256-4A36-B43A-C2969BEDD107}" type="slidenum">
              <a:rPr lang="sv-SE" smtClean="0"/>
              <a:pPr/>
              <a:t>1</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CE5D709F-E256-4A36-B43A-C2969BEDD107}" type="slidenum">
              <a:rPr lang="sv-SE" smtClean="0"/>
              <a:pPr/>
              <a:t>2</a:t>
            </a:fld>
            <a:endParaRPr lang="sv-SE"/>
          </a:p>
        </p:txBody>
      </p:sp>
    </p:spTree>
    <p:extLst>
      <p:ext uri="{BB962C8B-B14F-4D97-AF65-F5344CB8AC3E}">
        <p14:creationId xmlns:p14="http://schemas.microsoft.com/office/powerpoint/2010/main" val="3860016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dirty="0"/>
          </a:p>
        </p:txBody>
      </p:sp>
      <p:pic>
        <p:nvPicPr>
          <p:cNvPr id="9" name="Bildobjekt 8" descr="StockholmsStad_logot#21B0A5.png"/>
          <p:cNvPicPr>
            <a:picLocks noChangeAspect="1"/>
          </p:cNvPicPr>
          <p:nvPr userDrawn="1"/>
        </p:nvPicPr>
        <p:blipFill>
          <a:blip r:embed="rId2" cstate="print"/>
          <a:stretch>
            <a:fillRect/>
          </a:stretch>
        </p:blipFill>
        <p:spPr>
          <a:xfrm>
            <a:off x="6845869" y="576103"/>
            <a:ext cx="1613919" cy="548641"/>
          </a:xfrm>
          <a:prstGeom prst="rect">
            <a:avLst/>
          </a:prstGeom>
        </p:spPr>
      </p:pic>
      <p:sp>
        <p:nvSpPr>
          <p:cNvPr id="8" name="Rubrik 7"/>
          <p:cNvSpPr>
            <a:spLocks noGrp="1"/>
          </p:cNvSpPr>
          <p:nvPr>
            <p:ph type="title"/>
          </p:nvPr>
        </p:nvSpPr>
        <p:spPr>
          <a:xfrm>
            <a:off x="468313" y="2276872"/>
            <a:ext cx="8229600" cy="1143000"/>
          </a:xfrm>
        </p:spPr>
        <p:txBody>
          <a:bodyPr/>
          <a:lstStyle>
            <a:lvl1pPr algn="ctr">
              <a:defRPr/>
            </a:lvl1pPr>
          </a:lstStyle>
          <a:p>
            <a:r>
              <a:rPr lang="sv-SE"/>
              <a:t>Klicka här för att ändra format</a:t>
            </a:r>
            <a:endParaRPr lang="sv-SE" dirty="0"/>
          </a:p>
        </p:txBody>
      </p:sp>
      <p:sp>
        <p:nvSpPr>
          <p:cNvPr id="11" name="Platshållare för datum 10"/>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2" name="Platshållare för sidfot 11"/>
          <p:cNvSpPr>
            <a:spLocks noGrp="1"/>
          </p:cNvSpPr>
          <p:nvPr>
            <p:ph type="ftr" sz="quarter" idx="11"/>
          </p:nvPr>
        </p:nvSpPr>
        <p:spPr/>
        <p:txBody>
          <a:bodyPr/>
          <a:lstStyle/>
          <a:p>
            <a:endParaRPr lang="en-US" dirty="0"/>
          </a:p>
        </p:txBody>
      </p:sp>
      <p:sp>
        <p:nvSpPr>
          <p:cNvPr id="13" name="Platshållare för bildnummer 12"/>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4" name="Platshållare för datum 13"/>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5" name="Platshållare för sidfot 14"/>
          <p:cNvSpPr>
            <a:spLocks noGrp="1"/>
          </p:cNvSpPr>
          <p:nvPr>
            <p:ph type="ftr" sz="quarter" idx="11"/>
          </p:nvPr>
        </p:nvSpPr>
        <p:spPr/>
        <p:txBody>
          <a:bodyPr/>
          <a:lstStyle/>
          <a:p>
            <a:endParaRPr lang="en-US" dirty="0"/>
          </a:p>
        </p:txBody>
      </p:sp>
      <p:sp>
        <p:nvSpPr>
          <p:cNvPr id="16" name="Platshållare för bildnummer 15"/>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9"/>
            <a:ext cx="2057400" cy="5314601"/>
          </a:xfrm>
        </p:spPr>
        <p:txBody>
          <a:bodyPr vert="eaVert"/>
          <a:lstStyle/>
          <a:p>
            <a:r>
              <a:rPr lang="sv-SE"/>
              <a:t>Klicka här för att ändra format</a:t>
            </a:r>
            <a:endParaRPr lang="sv-SE" dirty="0"/>
          </a:p>
        </p:txBody>
      </p:sp>
      <p:sp>
        <p:nvSpPr>
          <p:cNvPr id="3" name="Platshållare för lodrät text 2"/>
          <p:cNvSpPr>
            <a:spLocks noGrp="1"/>
          </p:cNvSpPr>
          <p:nvPr>
            <p:ph type="body" orient="vert" idx="1"/>
          </p:nvPr>
        </p:nvSpPr>
        <p:spPr>
          <a:xfrm>
            <a:off x="457200" y="274639"/>
            <a:ext cx="6019800" cy="5314602"/>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4" name="Platshållare för datum 13"/>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5" name="Platshållare för sidfot 14"/>
          <p:cNvSpPr>
            <a:spLocks noGrp="1"/>
          </p:cNvSpPr>
          <p:nvPr>
            <p:ph type="ftr" sz="quarter" idx="11"/>
          </p:nvPr>
        </p:nvSpPr>
        <p:spPr/>
        <p:txBody>
          <a:bodyPr/>
          <a:lstStyle/>
          <a:p>
            <a:endParaRPr lang="en-US" dirty="0"/>
          </a:p>
        </p:txBody>
      </p:sp>
      <p:sp>
        <p:nvSpPr>
          <p:cNvPr id="16" name="Platshållare för bildnummer 15"/>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lgn="l">
              <a:defRPr sz="2800" baseline="0"/>
            </a:lvl1pPr>
          </a:lstStyle>
          <a:p>
            <a:r>
              <a:rPr lang="sv-SE"/>
              <a:t>Klicka här för att ändra format</a:t>
            </a:r>
            <a:endParaRPr lang="sv-SE" dirty="0"/>
          </a:p>
        </p:txBody>
      </p:sp>
      <p:sp>
        <p:nvSpPr>
          <p:cNvPr id="3" name="Platshållare för innehåll 2"/>
          <p:cNvSpPr>
            <a:spLocks noGrp="1"/>
          </p:cNvSpPr>
          <p:nvPr>
            <p:ph idx="1"/>
          </p:nvPr>
        </p:nvSpPr>
        <p:spPr>
          <a:xfrm>
            <a:off x="457200" y="1600201"/>
            <a:ext cx="8229600" cy="3989039"/>
          </a:xfrm>
        </p:spPr>
        <p:txBody>
          <a:bodyPr/>
          <a:lstStyle>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2" name="Platshållare för datum 11"/>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6" name="Platshållare för sidfot 15"/>
          <p:cNvSpPr>
            <a:spLocks noGrp="1"/>
          </p:cNvSpPr>
          <p:nvPr>
            <p:ph type="ftr" sz="quarter" idx="11"/>
          </p:nvPr>
        </p:nvSpPr>
        <p:spPr/>
        <p:txBody>
          <a:bodyPr/>
          <a:lstStyle/>
          <a:p>
            <a:endParaRPr lang="en-US" dirty="0"/>
          </a:p>
        </p:txBody>
      </p:sp>
      <p:sp>
        <p:nvSpPr>
          <p:cNvPr id="17" name="Platshållare för bildnummer 16"/>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68313" y="4365104"/>
            <a:ext cx="7772400" cy="1362075"/>
          </a:xfrm>
        </p:spPr>
        <p:txBody>
          <a:bodyPr anchor="t"/>
          <a:lstStyle>
            <a:lvl1pPr algn="l">
              <a:defRPr sz="2800" b="1" cap="none" baseline="0"/>
            </a:lvl1pPr>
          </a:lstStyle>
          <a:p>
            <a:r>
              <a:rPr lang="sv-SE"/>
              <a:t>Klicka här för att ändra format</a:t>
            </a:r>
            <a:endParaRPr lang="sv-SE" dirty="0"/>
          </a:p>
        </p:txBody>
      </p:sp>
      <p:sp>
        <p:nvSpPr>
          <p:cNvPr id="3" name="Platshållare för text 2"/>
          <p:cNvSpPr>
            <a:spLocks noGrp="1"/>
          </p:cNvSpPr>
          <p:nvPr>
            <p:ph type="body" idx="1"/>
          </p:nvPr>
        </p:nvSpPr>
        <p:spPr>
          <a:xfrm>
            <a:off x="468313" y="2780928"/>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1" name="Platshållare för datum 10"/>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5" name="Platshållare för sidfot 14"/>
          <p:cNvSpPr>
            <a:spLocks noGrp="1"/>
          </p:cNvSpPr>
          <p:nvPr>
            <p:ph type="ftr" sz="quarter" idx="11"/>
          </p:nvPr>
        </p:nvSpPr>
        <p:spPr/>
        <p:txBody>
          <a:bodyPr/>
          <a:lstStyle/>
          <a:p>
            <a:endParaRPr lang="en-US" dirty="0"/>
          </a:p>
        </p:txBody>
      </p:sp>
      <p:sp>
        <p:nvSpPr>
          <p:cNvPr id="16" name="Platshållare för bildnummer 15"/>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457200" y="1600201"/>
            <a:ext cx="4038600" cy="3989039"/>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48200" y="1600201"/>
            <a:ext cx="4038600" cy="3989040"/>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5" name="Platshållare för datum 14"/>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6" name="Platshållare för sidfot 15"/>
          <p:cNvSpPr>
            <a:spLocks noGrp="1"/>
          </p:cNvSpPr>
          <p:nvPr>
            <p:ph type="ftr" sz="quarter" idx="11"/>
          </p:nvPr>
        </p:nvSpPr>
        <p:spPr/>
        <p:txBody>
          <a:bodyPr/>
          <a:lstStyle/>
          <a:p>
            <a:endParaRPr lang="en-US" dirty="0"/>
          </a:p>
        </p:txBody>
      </p:sp>
      <p:sp>
        <p:nvSpPr>
          <p:cNvPr id="17" name="Platshållare för bildnummer 16"/>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endParaRPr lang="sv-SE" dirty="0"/>
          </a:p>
        </p:txBody>
      </p:sp>
      <p:sp>
        <p:nvSpPr>
          <p:cNvPr id="3" name="Platshållare för text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457200" y="2174875"/>
            <a:ext cx="4040188" cy="3414365"/>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4645025" y="2174875"/>
            <a:ext cx="4041775" cy="3414365"/>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8" name="Platshållare för datum 17"/>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9" name="Platshållare för sidfot 18"/>
          <p:cNvSpPr>
            <a:spLocks noGrp="1"/>
          </p:cNvSpPr>
          <p:nvPr>
            <p:ph type="ftr" sz="quarter" idx="11"/>
          </p:nvPr>
        </p:nvSpPr>
        <p:spPr/>
        <p:txBody>
          <a:bodyPr/>
          <a:lstStyle/>
          <a:p>
            <a:endParaRPr lang="en-US" dirty="0"/>
          </a:p>
        </p:txBody>
      </p:sp>
      <p:sp>
        <p:nvSpPr>
          <p:cNvPr id="20" name="Platshållare för bildnummer 19"/>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pic>
        <p:nvPicPr>
          <p:cNvPr id="10" name="Bildobjekt 9"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pic>
        <p:nvPicPr>
          <p:cNvPr id="7" name="Bildobjekt 6"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3" name="Platshållare för datum 12"/>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4" name="Platshållare för sidfot 13"/>
          <p:cNvSpPr>
            <a:spLocks noGrp="1"/>
          </p:cNvSpPr>
          <p:nvPr>
            <p:ph type="ftr" sz="quarter" idx="11"/>
          </p:nvPr>
        </p:nvSpPr>
        <p:spPr/>
        <p:txBody>
          <a:bodyPr/>
          <a:lstStyle/>
          <a:p>
            <a:endParaRPr lang="en-US" dirty="0"/>
          </a:p>
        </p:txBody>
      </p:sp>
      <p:sp>
        <p:nvSpPr>
          <p:cNvPr id="15" name="Platshållare för bildnummer 14"/>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6" name="Bildobjekt 5"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2" name="Platshållare för datum 11"/>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3" name="Platshållare för sidfot 12"/>
          <p:cNvSpPr>
            <a:spLocks noGrp="1"/>
          </p:cNvSpPr>
          <p:nvPr>
            <p:ph type="ftr" sz="quarter" idx="11"/>
          </p:nvPr>
        </p:nvSpPr>
        <p:spPr/>
        <p:txBody>
          <a:bodyPr/>
          <a:lstStyle/>
          <a:p>
            <a:endParaRPr lang="en-US" dirty="0"/>
          </a:p>
        </p:txBody>
      </p:sp>
      <p:sp>
        <p:nvSpPr>
          <p:cNvPr id="14" name="Platshållare för bildnummer 13"/>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endParaRPr lang="sv-SE" dirty="0"/>
          </a:p>
        </p:txBody>
      </p:sp>
      <p:sp>
        <p:nvSpPr>
          <p:cNvPr id="3" name="Platshållare för innehåll 2"/>
          <p:cNvSpPr>
            <a:spLocks noGrp="1"/>
          </p:cNvSpPr>
          <p:nvPr>
            <p:ph idx="1"/>
          </p:nvPr>
        </p:nvSpPr>
        <p:spPr>
          <a:xfrm>
            <a:off x="3575050" y="273051"/>
            <a:ext cx="5111750" cy="4596110"/>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457200" y="1435101"/>
            <a:ext cx="3008313" cy="34340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pic>
        <p:nvPicPr>
          <p:cNvPr id="9" name="Bildobjekt 8"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5" name="Platshållare för datum 14"/>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6" name="Platshållare för sidfot 15"/>
          <p:cNvSpPr>
            <a:spLocks noGrp="1"/>
          </p:cNvSpPr>
          <p:nvPr>
            <p:ph type="ftr" sz="quarter" idx="11"/>
          </p:nvPr>
        </p:nvSpPr>
        <p:spPr/>
        <p:txBody>
          <a:bodyPr/>
          <a:lstStyle/>
          <a:p>
            <a:endParaRPr lang="en-US" dirty="0"/>
          </a:p>
        </p:txBody>
      </p:sp>
      <p:sp>
        <p:nvSpPr>
          <p:cNvPr id="17" name="Platshållare för bildnummer 16"/>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endParaRPr lang="sv-SE" dirty="0"/>
          </a:p>
        </p:txBody>
      </p:sp>
      <p:sp>
        <p:nvSpPr>
          <p:cNvPr id="3" name="Platshållare för bild 2"/>
          <p:cNvSpPr>
            <a:spLocks noGrp="1"/>
          </p:cNvSpPr>
          <p:nvPr>
            <p:ph type="pic" idx="1"/>
          </p:nvPr>
        </p:nvSpPr>
        <p:spPr>
          <a:xfrm>
            <a:off x="1792288" y="612775"/>
            <a:ext cx="5486400" cy="4114800"/>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1792288" y="5367338"/>
            <a:ext cx="5486400" cy="5099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pic>
        <p:nvPicPr>
          <p:cNvPr id="9" name="Bildobjekt 8"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
        <p:nvSpPr>
          <p:cNvPr id="15" name="Platshållare för datum 14"/>
          <p:cNvSpPr>
            <a:spLocks noGrp="1"/>
          </p:cNvSpPr>
          <p:nvPr>
            <p:ph type="dt" sz="half" idx="10"/>
          </p:nvPr>
        </p:nvSpPr>
        <p:spPr/>
        <p:txBody>
          <a:bodyPr/>
          <a:lstStyle/>
          <a:p>
            <a:fld id="{F694B218-3DE3-4178-8442-88C7D5609640}" type="datetime1">
              <a:rPr lang="sv-SE" smtClean="0"/>
              <a:pPr/>
              <a:t>2021-08-20</a:t>
            </a:fld>
            <a:endParaRPr lang="en-US" dirty="0"/>
          </a:p>
        </p:txBody>
      </p:sp>
      <p:sp>
        <p:nvSpPr>
          <p:cNvPr id="16" name="Platshållare för sidfot 15"/>
          <p:cNvSpPr>
            <a:spLocks noGrp="1"/>
          </p:cNvSpPr>
          <p:nvPr>
            <p:ph type="ftr" sz="quarter" idx="11"/>
          </p:nvPr>
        </p:nvSpPr>
        <p:spPr/>
        <p:txBody>
          <a:bodyPr/>
          <a:lstStyle/>
          <a:p>
            <a:endParaRPr lang="en-US" dirty="0"/>
          </a:p>
        </p:txBody>
      </p:sp>
      <p:sp>
        <p:nvSpPr>
          <p:cNvPr id="17" name="Platshållare för bildnummer 16"/>
          <p:cNvSpPr>
            <a:spLocks noGrp="1"/>
          </p:cNvSpPr>
          <p:nvPr>
            <p:ph type="sldNum" sz="quarter" idx="12"/>
          </p:nvPr>
        </p:nvSpPr>
        <p:spPr/>
        <p:txBody>
          <a:bodyPr/>
          <a:lstStyle/>
          <a:p>
            <a:r>
              <a:rPr lang="en-US"/>
              <a:t>Sid </a:t>
            </a:r>
            <a:fld id="{625BFF1C-0550-4892-A058-F5526EA5680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endParaRPr lang="en-US" dirty="0"/>
          </a:p>
        </p:txBody>
      </p:sp>
      <p:sp>
        <p:nvSpPr>
          <p:cNvPr id="3" name="Platshållare för text 2"/>
          <p:cNvSpPr>
            <a:spLocks noGrp="1"/>
          </p:cNvSpPr>
          <p:nvPr>
            <p:ph type="body" idx="1"/>
          </p:nvPr>
        </p:nvSpPr>
        <p:spPr>
          <a:xfrm>
            <a:off x="457200" y="1600201"/>
            <a:ext cx="8229600" cy="4205064"/>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7" name="Platshållare för datum 4"/>
          <p:cNvSpPr>
            <a:spLocks noGrp="1"/>
          </p:cNvSpPr>
          <p:nvPr>
            <p:ph type="dt" sz="half" idx="2"/>
          </p:nvPr>
        </p:nvSpPr>
        <p:spPr>
          <a:xfrm>
            <a:off x="6556420" y="6288054"/>
            <a:ext cx="2133600" cy="165282"/>
          </a:xfrm>
          <a:prstGeom prst="rect">
            <a:avLst/>
          </a:prstGeom>
        </p:spPr>
        <p:txBody>
          <a:bodyPr tIns="36000" rIns="0" bIns="0"/>
          <a:lstStyle>
            <a:lvl1pPr algn="r">
              <a:defRPr sz="1000">
                <a:solidFill>
                  <a:schemeClr val="tx1"/>
                </a:solidFill>
              </a:defRPr>
            </a:lvl1pPr>
          </a:lstStyle>
          <a:p>
            <a:fld id="{F694B218-3DE3-4178-8442-88C7D5609640}" type="datetime1">
              <a:rPr lang="sv-SE" smtClean="0"/>
              <a:pPr/>
              <a:t>2021-08-20</a:t>
            </a:fld>
            <a:endParaRPr lang="en-US" dirty="0"/>
          </a:p>
        </p:txBody>
      </p:sp>
      <p:sp>
        <p:nvSpPr>
          <p:cNvPr id="8" name="Platshållare för sidfot 5"/>
          <p:cNvSpPr>
            <a:spLocks noGrp="1"/>
          </p:cNvSpPr>
          <p:nvPr>
            <p:ph type="ftr" sz="quarter" idx="3"/>
          </p:nvPr>
        </p:nvSpPr>
        <p:spPr>
          <a:xfrm>
            <a:off x="5796136" y="6091709"/>
            <a:ext cx="2895600" cy="241300"/>
          </a:xfrm>
          <a:prstGeom prst="rect">
            <a:avLst/>
          </a:prstGeom>
        </p:spPr>
        <p:txBody>
          <a:bodyPr rIns="0"/>
          <a:lstStyle>
            <a:lvl1pPr algn="r">
              <a:defRPr sz="1000">
                <a:solidFill>
                  <a:schemeClr val="tx1"/>
                </a:solidFill>
              </a:defRPr>
            </a:lvl1pPr>
          </a:lstStyle>
          <a:p>
            <a:endParaRPr lang="en-US" dirty="0"/>
          </a:p>
        </p:txBody>
      </p:sp>
      <p:sp>
        <p:nvSpPr>
          <p:cNvPr id="9" name="Platshållare för bildnummer 6"/>
          <p:cNvSpPr>
            <a:spLocks noGrp="1"/>
          </p:cNvSpPr>
          <p:nvPr>
            <p:ph type="sldNum" sz="quarter" idx="4"/>
          </p:nvPr>
        </p:nvSpPr>
        <p:spPr>
          <a:xfrm>
            <a:off x="6553200" y="6453336"/>
            <a:ext cx="2133600" cy="154456"/>
          </a:xfrm>
          <a:prstGeom prst="rect">
            <a:avLst/>
          </a:prstGeom>
        </p:spPr>
        <p:txBody>
          <a:bodyPr tIns="18000" rIns="0" bIns="72000"/>
          <a:lstStyle>
            <a:lvl1pPr algn="r">
              <a:defRPr sz="1000">
                <a:solidFill>
                  <a:schemeClr val="tx1"/>
                </a:solidFill>
              </a:defRPr>
            </a:lvl1pPr>
          </a:lstStyle>
          <a:p>
            <a:r>
              <a:rPr lang="en-US" dirty="0"/>
              <a:t>Sid </a:t>
            </a:r>
            <a:fld id="{625BFF1C-0550-4892-A058-F5526EA5680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484784"/>
            <a:ext cx="9144000" cy="3600400"/>
          </a:xfrm>
        </p:spPr>
        <p:txBody>
          <a:bodyPr>
            <a:normAutofit/>
          </a:bodyPr>
          <a:lstStyle/>
          <a:p>
            <a:r>
              <a:rPr lang="en-US" sz="6000" dirty="0"/>
              <a:t>ÅRSTALEKTIONEN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2924944"/>
            <a:ext cx="7772400" cy="1470025"/>
          </a:xfrm>
        </p:spPr>
        <p:txBody>
          <a:bodyPr>
            <a:normAutofit fontScale="90000"/>
          </a:bodyPr>
          <a:lstStyle/>
          <a:p>
            <a:pPr algn="l"/>
            <a:r>
              <a:rPr lang="sv-SE" dirty="0"/>
              <a:t>Skollagen 1 kap 4 §: </a:t>
            </a:r>
            <a:r>
              <a:rPr lang="sv-SE" b="0" dirty="0"/>
              <a:t>I utbildningen ska hänsyn tas till barns och elevers olika behov. Barn och elever ska ges stöd och stimulans så att de utvecklas så långt som möjligt. En strävan ska vara att uppväga skillnader i barnens och elevernas förutsättningar att tillgodogöra sig utbildningen. </a:t>
            </a:r>
            <a:endParaRPr lang="en-US" dirty="0"/>
          </a:p>
        </p:txBody>
      </p:sp>
    </p:spTree>
    <p:extLst>
      <p:ext uri="{BB962C8B-B14F-4D97-AF65-F5344CB8AC3E}">
        <p14:creationId xmlns:p14="http://schemas.microsoft.com/office/powerpoint/2010/main" val="391782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74AA83-F561-4143-89DE-378F174E79C3}"/>
              </a:ext>
            </a:extLst>
          </p:cNvPr>
          <p:cNvSpPr>
            <a:spLocks noGrp="1"/>
          </p:cNvSpPr>
          <p:nvPr>
            <p:ph type="title"/>
          </p:nvPr>
        </p:nvSpPr>
        <p:spPr/>
        <p:txBody>
          <a:bodyPr/>
          <a:lstStyle/>
          <a:p>
            <a:r>
              <a:rPr lang="sv-SE" dirty="0"/>
              <a:t>SYFTE</a:t>
            </a:r>
          </a:p>
        </p:txBody>
      </p:sp>
      <p:sp>
        <p:nvSpPr>
          <p:cNvPr id="3" name="Platshållare för innehåll 2">
            <a:extLst>
              <a:ext uri="{FF2B5EF4-FFF2-40B4-BE49-F238E27FC236}">
                <a16:creationId xmlns:a16="http://schemas.microsoft.com/office/drawing/2014/main" id="{41899C49-F452-4330-9D18-52BEB4C01EE5}"/>
              </a:ext>
            </a:extLst>
          </p:cNvPr>
          <p:cNvSpPr>
            <a:spLocks noGrp="1"/>
          </p:cNvSpPr>
          <p:nvPr>
            <p:ph idx="1"/>
          </p:nvPr>
        </p:nvSpPr>
        <p:spPr/>
        <p:txBody>
          <a:bodyPr>
            <a:noAutofit/>
          </a:bodyPr>
          <a:lstStyle/>
          <a:p>
            <a:r>
              <a:rPr lang="sv-SE" sz="3200" dirty="0"/>
              <a:t>Årstalektionen är en del av hur Årstaskolan ser på ledning och stimulans. Den syftar till att skapa en likvärdighet rörande lektionernas struktur.  På detta sätt skapas en större förutsägbarhet för eleverna under deras skoldag. Förväntade resultat är t.ex. ökad </a:t>
            </a:r>
            <a:r>
              <a:rPr lang="sv-SE" sz="3200" dirty="0" err="1"/>
              <a:t>studiero</a:t>
            </a:r>
            <a:r>
              <a:rPr lang="sv-SE" sz="3200" dirty="0"/>
              <a:t> och goda studieresultat. </a:t>
            </a:r>
          </a:p>
        </p:txBody>
      </p:sp>
    </p:spTree>
    <p:extLst>
      <p:ext uri="{BB962C8B-B14F-4D97-AF65-F5344CB8AC3E}">
        <p14:creationId xmlns:p14="http://schemas.microsoft.com/office/powerpoint/2010/main" val="198397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Elevers stöd </a:t>
            </a:r>
          </a:p>
        </p:txBody>
      </p:sp>
      <p:pic>
        <p:nvPicPr>
          <p:cNvPr id="4098" name="Picture 2" descr="Bildresultat fÃ¶r triangel skolverke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3547" y="2078850"/>
            <a:ext cx="6172200" cy="2858703"/>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p:cNvSpPr txBox="1"/>
          <p:nvPr/>
        </p:nvSpPr>
        <p:spPr>
          <a:xfrm>
            <a:off x="1485899" y="4293096"/>
            <a:ext cx="6172199" cy="523220"/>
          </a:xfrm>
          <a:prstGeom prst="rect">
            <a:avLst/>
          </a:prstGeom>
          <a:noFill/>
        </p:spPr>
        <p:txBody>
          <a:bodyPr wrap="square" rtlCol="0">
            <a:spAutoFit/>
          </a:bodyPr>
          <a:lstStyle/>
          <a:p>
            <a:r>
              <a:rPr lang="sv-SE" sz="2800" dirty="0"/>
              <a:t>                      </a:t>
            </a:r>
            <a:r>
              <a:rPr lang="sv-SE" sz="2800" b="1" dirty="0"/>
              <a:t>Ledning &amp; Stimulans</a:t>
            </a:r>
          </a:p>
        </p:txBody>
      </p:sp>
    </p:spTree>
    <p:extLst>
      <p:ext uri="{BB962C8B-B14F-4D97-AF65-F5344CB8AC3E}">
        <p14:creationId xmlns:p14="http://schemas.microsoft.com/office/powerpoint/2010/main" val="24860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000" dirty="0"/>
              <a:t>Innan lektionen</a:t>
            </a:r>
          </a:p>
        </p:txBody>
      </p:sp>
      <p:sp>
        <p:nvSpPr>
          <p:cNvPr id="3" name="Platshållare för innehåll 2"/>
          <p:cNvSpPr>
            <a:spLocks noGrp="1"/>
          </p:cNvSpPr>
          <p:nvPr>
            <p:ph idx="1"/>
          </p:nvPr>
        </p:nvSpPr>
        <p:spPr/>
        <p:txBody>
          <a:bodyPr>
            <a:normAutofit/>
          </a:bodyPr>
          <a:lstStyle/>
          <a:p>
            <a:r>
              <a:rPr lang="sv-SE" sz="4000" dirty="0"/>
              <a:t>Förbered tavlan med </a:t>
            </a:r>
            <a:r>
              <a:rPr lang="sv-SE" sz="4000" dirty="0" err="1"/>
              <a:t>bildstöd</a:t>
            </a:r>
            <a:r>
              <a:rPr lang="sv-SE" sz="4000" dirty="0"/>
              <a:t> </a:t>
            </a:r>
          </a:p>
          <a:p>
            <a:pPr marL="0" indent="0">
              <a:buNone/>
            </a:pPr>
            <a:r>
              <a:rPr lang="sv-SE" sz="4000" dirty="0"/>
              <a:t>  och text. </a:t>
            </a:r>
          </a:p>
        </p:txBody>
      </p:sp>
    </p:spTree>
    <p:extLst>
      <p:ext uri="{BB962C8B-B14F-4D97-AF65-F5344CB8AC3E}">
        <p14:creationId xmlns:p14="http://schemas.microsoft.com/office/powerpoint/2010/main" val="172284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000" dirty="0"/>
              <a:t>Mottagande av elever</a:t>
            </a:r>
          </a:p>
        </p:txBody>
      </p:sp>
      <p:sp>
        <p:nvSpPr>
          <p:cNvPr id="3" name="Platshållare för innehåll 2"/>
          <p:cNvSpPr>
            <a:spLocks noGrp="1"/>
          </p:cNvSpPr>
          <p:nvPr>
            <p:ph idx="1"/>
          </p:nvPr>
        </p:nvSpPr>
        <p:spPr/>
        <p:txBody>
          <a:bodyPr>
            <a:normAutofit lnSpcReduction="10000"/>
          </a:bodyPr>
          <a:lstStyle/>
          <a:p>
            <a:pPr lvl="0"/>
            <a:r>
              <a:rPr lang="sv-SE" sz="2800" dirty="0"/>
              <a:t>Möt eleverna personligt. Benämn eleverna med namn när du hälsar på dem. </a:t>
            </a:r>
          </a:p>
          <a:p>
            <a:pPr lvl="0"/>
            <a:r>
              <a:rPr lang="sv-SE" sz="2800" dirty="0"/>
              <a:t>Samla in mobiltelefoner.</a:t>
            </a:r>
          </a:p>
          <a:p>
            <a:pPr lvl="0"/>
            <a:r>
              <a:rPr lang="sv-SE" sz="2800" dirty="0"/>
              <a:t>Registrera närvaro i Skolplattformen. (Ska göras inom de 15 första minuterna av lektionen.) </a:t>
            </a:r>
          </a:p>
          <a:p>
            <a:pPr lvl="0"/>
            <a:r>
              <a:rPr lang="sv-SE" sz="2800" dirty="0"/>
              <a:t>Vid sen ankomst, vad händer då? </a:t>
            </a:r>
            <a:r>
              <a:rPr lang="sv-SE" sz="2800" i="1" dirty="0"/>
              <a:t>Varje stadie/årskurs har en gemensam rutin för hur och när elever släpps in i klassrummet. </a:t>
            </a:r>
          </a:p>
          <a:p>
            <a:pPr marL="0" lvl="0" indent="0">
              <a:buNone/>
            </a:pPr>
            <a:r>
              <a:rPr lang="sv-SE" sz="2800" i="1" dirty="0"/>
              <a:t>   </a:t>
            </a:r>
            <a:r>
              <a:rPr lang="sv-SE" i="1" dirty="0"/>
              <a:t>Om du ej känner till rutinen, fråga </a:t>
            </a:r>
            <a:r>
              <a:rPr lang="sv-SE" i="1"/>
              <a:t>din enhetsledare.</a:t>
            </a:r>
            <a:endParaRPr lang="sv-SE" sz="2800" i="1" dirty="0"/>
          </a:p>
          <a:p>
            <a:endParaRPr lang="sv-SE" sz="4000" dirty="0"/>
          </a:p>
        </p:txBody>
      </p:sp>
    </p:spTree>
    <p:extLst>
      <p:ext uri="{BB962C8B-B14F-4D97-AF65-F5344CB8AC3E}">
        <p14:creationId xmlns:p14="http://schemas.microsoft.com/office/powerpoint/2010/main" val="377664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354518"/>
            <a:ext cx="8229600" cy="978194"/>
          </a:xfrm>
        </p:spPr>
        <p:txBody>
          <a:bodyPr>
            <a:normAutofit fontScale="90000"/>
          </a:bodyPr>
          <a:lstStyle/>
          <a:p>
            <a:br>
              <a:rPr lang="sv-SE" sz="4000" dirty="0"/>
            </a:br>
            <a:r>
              <a:rPr lang="sv-SE" sz="4000" dirty="0"/>
              <a:t>Intro och start av lektionen</a:t>
            </a:r>
            <a:r>
              <a:rPr lang="sv-SE" dirty="0"/>
              <a:t> </a:t>
            </a:r>
            <a:br>
              <a:rPr lang="sv-SE" dirty="0"/>
            </a:br>
            <a:r>
              <a:rPr lang="sv-SE" dirty="0"/>
              <a:t>Använd de sju frågorna för att säkerställa att eleverna får den information de behöver.</a:t>
            </a:r>
            <a:br>
              <a:rPr lang="sv-SE" dirty="0"/>
            </a:br>
            <a:br>
              <a:rPr lang="sv-SE" dirty="0"/>
            </a:br>
            <a:endParaRPr lang="sv-SE" dirty="0"/>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5554" y="1326952"/>
            <a:ext cx="3992719" cy="5387509"/>
          </a:xfrm>
        </p:spPr>
      </p:pic>
      <p:sp>
        <p:nvSpPr>
          <p:cNvPr id="3" name="textruta 2"/>
          <p:cNvSpPr txBox="1"/>
          <p:nvPr/>
        </p:nvSpPr>
        <p:spPr>
          <a:xfrm>
            <a:off x="5978273" y="1628800"/>
            <a:ext cx="2770191" cy="5262979"/>
          </a:xfrm>
          <a:prstGeom prst="rect">
            <a:avLst/>
          </a:prstGeom>
          <a:noFill/>
        </p:spPr>
        <p:txBody>
          <a:bodyPr wrap="square" rtlCol="0">
            <a:spAutoFit/>
          </a:bodyPr>
          <a:lstStyle/>
          <a:p>
            <a:endParaRPr lang="sv-SE" sz="1400" b="1" dirty="0"/>
          </a:p>
          <a:p>
            <a:r>
              <a:rPr lang="sv-SE" sz="1400" b="1" dirty="0"/>
              <a:t>EXEMPEL:</a:t>
            </a:r>
          </a:p>
          <a:p>
            <a:endParaRPr lang="sv-SE" sz="1400" dirty="0"/>
          </a:p>
          <a:p>
            <a:r>
              <a:rPr lang="sv-SE" sz="1400" dirty="0"/>
              <a:t>Läs/lyssna på texten svara på fyra frågor + se film</a:t>
            </a:r>
          </a:p>
          <a:p>
            <a:endParaRPr lang="sv-SE" sz="1400" dirty="0"/>
          </a:p>
          <a:p>
            <a:r>
              <a:rPr lang="sv-SE" sz="1400" dirty="0"/>
              <a:t>I klassrummet</a:t>
            </a:r>
          </a:p>
          <a:p>
            <a:endParaRPr lang="sv-SE" sz="1400" dirty="0"/>
          </a:p>
          <a:p>
            <a:endParaRPr lang="sv-SE" sz="1400" dirty="0"/>
          </a:p>
          <a:p>
            <a:r>
              <a:rPr lang="sv-SE" sz="1400" dirty="0"/>
              <a:t>Din bänkkamrat</a:t>
            </a:r>
          </a:p>
          <a:p>
            <a:endParaRPr lang="sv-SE" sz="1400" dirty="0"/>
          </a:p>
          <a:p>
            <a:endParaRPr lang="sv-SE" sz="1400" dirty="0"/>
          </a:p>
          <a:p>
            <a:r>
              <a:rPr lang="sv-SE" sz="1400" dirty="0"/>
              <a:t>Text + frågor 20 min. Rörelsepaus 5 min. Film 15 min</a:t>
            </a:r>
          </a:p>
          <a:p>
            <a:endParaRPr lang="sv-SE" sz="1400" dirty="0"/>
          </a:p>
          <a:p>
            <a:r>
              <a:rPr lang="sv-SE" sz="1400" dirty="0"/>
              <a:t>Ni ska ha engelska</a:t>
            </a:r>
          </a:p>
          <a:p>
            <a:endParaRPr lang="sv-SE" sz="1400" dirty="0"/>
          </a:p>
          <a:p>
            <a:r>
              <a:rPr lang="sv-SE" sz="1400" dirty="0"/>
              <a:t>Orangea mappen, religionsboken penna, sudd och  iPad.</a:t>
            </a:r>
          </a:p>
          <a:p>
            <a:endParaRPr lang="sv-SE" sz="1400" dirty="0"/>
          </a:p>
          <a:p>
            <a:r>
              <a:rPr lang="sv-SE" sz="1400" dirty="0"/>
              <a:t>Du ska känna till världsreligionerna</a:t>
            </a:r>
          </a:p>
          <a:p>
            <a:endParaRPr lang="sv-SE" sz="1400" dirty="0"/>
          </a:p>
        </p:txBody>
      </p:sp>
    </p:spTree>
    <p:extLst>
      <p:ext uri="{BB962C8B-B14F-4D97-AF65-F5344CB8AC3E}">
        <p14:creationId xmlns:p14="http://schemas.microsoft.com/office/powerpoint/2010/main" val="968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Avslut av lektionen</a:t>
            </a:r>
            <a:br>
              <a:rPr lang="sv-SE" dirty="0"/>
            </a:br>
            <a:endParaRPr lang="sv-SE" dirty="0"/>
          </a:p>
        </p:txBody>
      </p:sp>
      <p:sp>
        <p:nvSpPr>
          <p:cNvPr id="3" name="Platshållare för innehåll 2"/>
          <p:cNvSpPr>
            <a:spLocks noGrp="1"/>
          </p:cNvSpPr>
          <p:nvPr>
            <p:ph idx="1"/>
          </p:nvPr>
        </p:nvSpPr>
        <p:spPr/>
        <p:txBody>
          <a:bodyPr>
            <a:normAutofit lnSpcReduction="10000"/>
          </a:bodyPr>
          <a:lstStyle/>
          <a:p>
            <a:pPr lvl="0"/>
            <a:r>
              <a:rPr lang="sv-SE" dirty="0"/>
              <a:t>Avsätt den tid som behövs för att avsluta lektionen. Troligen kring fem minuter. </a:t>
            </a:r>
          </a:p>
          <a:p>
            <a:pPr lvl="0"/>
            <a:r>
              <a:rPr lang="sv-SE" dirty="0"/>
              <a:t>Eleverna är kvar vid sina platser.</a:t>
            </a:r>
          </a:p>
          <a:p>
            <a:pPr lvl="0"/>
            <a:r>
              <a:rPr lang="sv-SE" dirty="0"/>
              <a:t>Återkoppla till de sju frågorna. </a:t>
            </a:r>
          </a:p>
          <a:p>
            <a:pPr lvl="0"/>
            <a:r>
              <a:rPr lang="sv-SE" dirty="0"/>
              <a:t>Se till att eleverna samlat ihop sitt eget material exempelvis att allt ligger i den färgkodade mappen, bänk eller låda. </a:t>
            </a:r>
          </a:p>
          <a:p>
            <a:pPr lvl="0"/>
            <a:r>
              <a:rPr lang="sv-SE" dirty="0"/>
              <a:t>Se till att eleverna lämnat in utlånat material som t.ex. gradskivor, låneböcker, saxar mm. </a:t>
            </a:r>
          </a:p>
          <a:p>
            <a:pPr lvl="0"/>
            <a:r>
              <a:rPr lang="sv-SE" dirty="0"/>
              <a:t>Gör någon form av utvärdering av lektionen med eleverna (se bilaga för exempel).</a:t>
            </a:r>
          </a:p>
          <a:p>
            <a:pPr lvl="0"/>
            <a:r>
              <a:rPr lang="sv-SE" dirty="0"/>
              <a:t>Berätta eventuellt kort om nästa lektionstillfälle.</a:t>
            </a:r>
          </a:p>
          <a:p>
            <a:pPr lvl="0"/>
            <a:r>
              <a:rPr lang="sv-SE" dirty="0"/>
              <a:t>Påminn om eventuella läxor, inlämningar, prov mm. </a:t>
            </a:r>
          </a:p>
          <a:p>
            <a:endParaRPr lang="sv-SE" sz="2800" dirty="0"/>
          </a:p>
        </p:txBody>
      </p:sp>
    </p:spTree>
    <p:extLst>
      <p:ext uri="{BB962C8B-B14F-4D97-AF65-F5344CB8AC3E}">
        <p14:creationId xmlns:p14="http://schemas.microsoft.com/office/powerpoint/2010/main" val="4195918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4000" dirty="0"/>
              <a:t>Efter lektionen</a:t>
            </a:r>
            <a:br>
              <a:rPr lang="sv-SE" dirty="0"/>
            </a:br>
            <a:endParaRPr lang="sv-SE" dirty="0"/>
          </a:p>
        </p:txBody>
      </p:sp>
      <p:sp>
        <p:nvSpPr>
          <p:cNvPr id="3" name="Platshållare för innehåll 2"/>
          <p:cNvSpPr>
            <a:spLocks noGrp="1"/>
          </p:cNvSpPr>
          <p:nvPr>
            <p:ph idx="1"/>
          </p:nvPr>
        </p:nvSpPr>
        <p:spPr/>
        <p:txBody>
          <a:bodyPr>
            <a:normAutofit/>
          </a:bodyPr>
          <a:lstStyle/>
          <a:p>
            <a:pPr lvl="0"/>
            <a:r>
              <a:rPr lang="sv-SE" sz="2800" dirty="0"/>
              <a:t>Se till att lektionssalen lämnas i ett städat skick. </a:t>
            </a:r>
          </a:p>
          <a:p>
            <a:r>
              <a:rPr lang="sv-SE" sz="2800" dirty="0"/>
              <a:t>Dvs: </a:t>
            </a:r>
          </a:p>
          <a:p>
            <a:r>
              <a:rPr lang="sv-SE" sz="2800" dirty="0"/>
              <a:t>sudda ut på tavlan.</a:t>
            </a:r>
          </a:p>
          <a:p>
            <a:pPr lvl="0"/>
            <a:r>
              <a:rPr lang="sv-SE" sz="2800" dirty="0"/>
              <a:t>se till att möbler står på sin plats enligt foto.</a:t>
            </a:r>
          </a:p>
          <a:p>
            <a:pPr lvl="0"/>
            <a:r>
              <a:rPr lang="sv-SE" sz="2800" dirty="0"/>
              <a:t>se över om det ligger material/skräp på golvet och plocka upp det.</a:t>
            </a:r>
          </a:p>
          <a:p>
            <a:endParaRPr lang="sv-SE" sz="4000" dirty="0"/>
          </a:p>
        </p:txBody>
      </p:sp>
    </p:spTree>
    <p:extLst>
      <p:ext uri="{BB962C8B-B14F-4D97-AF65-F5344CB8AC3E}">
        <p14:creationId xmlns:p14="http://schemas.microsoft.com/office/powerpoint/2010/main" val="1149499265"/>
      </p:ext>
    </p:extLst>
  </p:cSld>
  <p:clrMapOvr>
    <a:masterClrMapping/>
  </p:clrMapOvr>
</p:sld>
</file>

<file path=ppt/theme/theme1.xml><?xml version="1.0" encoding="utf-8"?>
<a:theme xmlns:a="http://schemas.openxmlformats.org/drawingml/2006/main" name="Office-tema">
  <a:themeElements>
    <a:clrScheme name="Stockholms stads färger">
      <a:dk1>
        <a:srgbClr val="000000"/>
      </a:dk1>
      <a:lt1>
        <a:srgbClr val="FFFFFF"/>
      </a:lt1>
      <a:dk2>
        <a:srgbClr val="683788"/>
      </a:dk2>
      <a:lt2>
        <a:srgbClr val="BCAAD0"/>
      </a:lt2>
      <a:accent1>
        <a:srgbClr val="289D93"/>
      </a:accent1>
      <a:accent2>
        <a:srgbClr val="C40068"/>
      </a:accent2>
      <a:accent3>
        <a:srgbClr val="007EC4"/>
      </a:accent3>
      <a:accent4>
        <a:srgbClr val="B6D7D3"/>
      </a:accent4>
      <a:accent5>
        <a:srgbClr val="E4B1C3"/>
      </a:accent5>
      <a:accent6>
        <a:srgbClr val="ACC7E9"/>
      </a:accent6>
      <a:hlink>
        <a:srgbClr val="007EC4"/>
      </a:hlink>
      <a:folHlink>
        <a:srgbClr val="683788"/>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659</TotalTime>
  <Words>422</Words>
  <Application>Microsoft Office PowerPoint</Application>
  <PresentationFormat>Bildspel på skärmen (4:3)</PresentationFormat>
  <Paragraphs>51</Paragraphs>
  <Slides>9</Slides>
  <Notes>2</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Office-tema</vt:lpstr>
      <vt:lpstr>ÅRSTALEKTIONEN</vt:lpstr>
      <vt:lpstr>Skollagen 1 kap 4 §: I utbildningen ska hänsyn tas till barns och elevers olika behov. Barn och elever ska ges stöd och stimulans så att de utvecklas så långt som möjligt. En strävan ska vara att uppväga skillnader i barnens och elevernas förutsättningar att tillgodogöra sig utbildningen. </vt:lpstr>
      <vt:lpstr>SYFTE</vt:lpstr>
      <vt:lpstr>Elevers stöd </vt:lpstr>
      <vt:lpstr>Innan lektionen</vt:lpstr>
      <vt:lpstr>Mottagande av elever</vt:lpstr>
      <vt:lpstr> Intro och start av lektionen  Använd de sju frågorna för att säkerställa att eleverna får den information de behöver.  </vt:lpstr>
      <vt:lpstr>Avslut av lektionen </vt:lpstr>
      <vt:lpstr>Efter lektionen </vt:lpstr>
    </vt:vector>
  </TitlesOfParts>
  <Company>Stockholms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ÅRSTALEKTIONEN</dc:title>
  <dc:creator>Emma Hallgren</dc:creator>
  <cp:lastModifiedBy>Christina Park</cp:lastModifiedBy>
  <cp:revision>39</cp:revision>
  <cp:lastPrinted>2019-08-13T11:32:15Z</cp:lastPrinted>
  <dcterms:created xsi:type="dcterms:W3CDTF">2019-03-06T07:51:51Z</dcterms:created>
  <dcterms:modified xsi:type="dcterms:W3CDTF">2021-08-20T09:09:16Z</dcterms:modified>
</cp:coreProperties>
</file>